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5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69" r:id="rId12"/>
    <p:sldId id="270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7F3D"/>
    <a:srgbClr val="DDB289"/>
    <a:srgbClr val="D4AAB8"/>
    <a:srgbClr val="9D5E59"/>
    <a:srgbClr val="C15E02"/>
    <a:srgbClr val="4F6331"/>
    <a:srgbClr val="851400"/>
    <a:srgbClr val="7D612E"/>
    <a:srgbClr val="93605C"/>
    <a:srgbClr val="85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6471" autoAdjust="0"/>
  </p:normalViewPr>
  <p:slideViewPr>
    <p:cSldViewPr snapToGrid="0">
      <p:cViewPr varScale="1">
        <p:scale>
          <a:sx n="75" d="100"/>
          <a:sy n="75" d="100"/>
        </p:scale>
        <p:origin x="18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01ED-49A1-40B4-A4BE-CFE9DBB5F72F}" type="datetimeFigureOut">
              <a:rPr lang="zh-HK" altLang="en-US" smtClean="0"/>
              <a:t>24/2/2020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BFE03-FDFC-441F-A534-D85EDFB70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540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7C61-8BF8-4057-84F6-E4BEF29A588D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242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7FB6-85E3-49D9-B1D4-9D9272BC047E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C2-6ED5-4DB9-B001-9EF14787BF02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8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FDB0-7251-4505-8F20-84507BB92E84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89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0F0C-86B6-41D7-8399-659B2826AA46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1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2B89-16D0-40F8-8007-E4A5E9CC61C4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5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8464-A9DF-459A-A0FF-8F81670ED0E0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5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F440-1B18-49DC-95A2-FD170AF3991C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1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42D6-3ED3-42E8-A5F5-DA762CAE7808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526F-6469-4184-923D-B03F01A8E2F0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2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9609-381C-4BE7-905B-468E78F16127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4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8D12-3E15-44B2-89D8-30F94296002C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4D8-A566-42BD-A3D0-8326E30DD114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5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56F1-8EC5-4E74-814C-9A1596A40BF2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2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9BE6-DED9-48AC-8319-F90AE1730BFA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7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0391-DD0B-4EC3-8803-B1C6E2EF7622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4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B2D1-FE94-4909-9BDC-AF8F059E54C9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9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6269-44D3-4957-B1BE-38776A75360E}" type="datetime1">
              <a:rPr lang="en-US" altLang="zh-HK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3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d1.edb.hkedcity.net/cd/chi/jilei_2010/pdf_shi/jilei_shi_022.pdf" TargetMode="Externa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kla/chi-edu/resources/secondary-edu/lang/learning_material_2013-03/068_a.mp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b.gov.hk/attachment/tc/curriculum-development/kla/chi-edu/resources/secondary-edu/lang/chi_chapter/P068.pdf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3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21.sv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hkedcity.net/media/play/playVideo_responsive.php?vFileID=56003&amp;vAutoStart=false&amp;vStartTime=0&amp;ma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edcity.net/etv/resource/15388631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381" y="1401759"/>
            <a:ext cx="5717309" cy="1470764"/>
          </a:xfrm>
        </p:spPr>
        <p:txBody>
          <a:bodyPr>
            <a:normAutofit fontScale="90000"/>
          </a:bodyPr>
          <a:lstStyle/>
          <a:p>
            <a:r>
              <a:rPr lang="zh-CN" altLang="en-US" sz="9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抗疫話重陽</a:t>
            </a:r>
            <a:endParaRPr lang="en-GB" sz="96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教育局課程發展處</a:t>
            </a:r>
            <a:endParaRPr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中國語文教育組</a:t>
            </a:r>
            <a:endParaRPr lang="en-GB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C:\Users\chengmanfong\Desktop\PIC\IMG_1538_r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4" y="3507475"/>
            <a:ext cx="3456671" cy="313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8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31998" y="1956383"/>
            <a:ext cx="4870450" cy="377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獨在異鄉為異客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每逢佳節倍思親</a:t>
            </a: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遙知兄弟登高處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遍插茱萸少一人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4" y="4986068"/>
            <a:ext cx="2616647" cy="1497131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1649526" y="576391"/>
            <a:ext cx="7035394" cy="963251"/>
            <a:chOff x="1606394" y="1040809"/>
            <a:chExt cx="7035394" cy="9632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06394" y="1040809"/>
              <a:ext cx="7035394" cy="96325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030937" y="1199269"/>
              <a:ext cx="61863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王維</a:t>
              </a:r>
              <a:r>
                <a:rPr lang="en-US" altLang="zh-TW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九月九日憶山東兄弟</a:t>
              </a:r>
              <a:r>
                <a:rPr lang="en-US" altLang="zh-TW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  <a:endParaRPr lang="zh-HK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B6C58DC-1A9F-450F-A496-FB3537E4FB67}"/>
              </a:ext>
            </a:extLst>
          </p:cNvPr>
          <p:cNvSpPr/>
          <p:nvPr/>
        </p:nvSpPr>
        <p:spPr>
          <a:xfrm>
            <a:off x="1096206" y="5038968"/>
            <a:ext cx="4940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Blip>
                <a:blip r:embed="rId4"/>
              </a:buBlip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參考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《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積累與感興──小學古詩文誦讀材料選編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修訂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)》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HK" b="1" dirty="0">
                <a:hlinkClick r:id="rId5"/>
              </a:rPr>
              <a:t>https://cd1.edb.hkedcity.net/cd/chi/jilei_2010/pdf_shi/jilei_shi_022.pdf</a:t>
            </a:r>
            <a:endParaRPr lang="en-US" altLang="zh-HK" b="1" dirty="0"/>
          </a:p>
        </p:txBody>
      </p:sp>
    </p:spTree>
    <p:extLst>
      <p:ext uri="{BB962C8B-B14F-4D97-AF65-F5344CB8AC3E}">
        <p14:creationId xmlns:p14="http://schemas.microsoft.com/office/powerpoint/2010/main" val="8635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9526" y="1683922"/>
            <a:ext cx="6489640" cy="3872855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黍香酒初熟  菊暖花未開</a:t>
            </a:r>
          </a:p>
          <a:p>
            <a:pPr marL="0" indent="0" algn="ctr">
              <a:buNone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閑聽竹枝曲  淺酌</a:t>
            </a:r>
            <a:r>
              <a:rPr lang="zh-TW" altLang="en-US" sz="34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茱萸杯</a:t>
            </a:r>
          </a:p>
          <a:p>
            <a:pPr marL="0" indent="0" algn="ctr">
              <a:buNone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去年重陽日  漂泊湓城隈</a:t>
            </a:r>
            <a:r>
              <a:rPr lang="zh-TW" altLang="en-US" sz="34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endParaRPr lang="zh-TW" altLang="en-US" sz="34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今歲重陽日  蕭條</a:t>
            </a:r>
            <a:r>
              <a:rPr lang="zh-TW" altLang="en-US" sz="34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巴子臺</a:t>
            </a:r>
          </a:p>
          <a:p>
            <a:pPr marL="0" indent="0" algn="ctr">
              <a:buNone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旅鬢尋已白  鄉書久不來</a:t>
            </a:r>
          </a:p>
          <a:p>
            <a:pPr marL="0" indent="0" algn="ctr">
              <a:buNone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臨觴</a:t>
            </a:r>
            <a:r>
              <a:rPr lang="zh-TW" altLang="en-US" sz="34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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一搔</a:t>
            </a:r>
            <a:r>
              <a:rPr lang="zh-TW" altLang="en-US" sz="34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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首  座客亦徘徊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1649526" y="576391"/>
            <a:ext cx="7035394" cy="963251"/>
            <a:chOff x="1606394" y="1040809"/>
            <a:chExt cx="7035394" cy="9632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06394" y="1040809"/>
              <a:ext cx="7035394" cy="96325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723434" y="1199269"/>
              <a:ext cx="48013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白居易</a:t>
              </a:r>
              <a:r>
                <a:rPr lang="en-US" altLang="zh-TW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九日登巴台</a:t>
              </a:r>
              <a:r>
                <a:rPr lang="en-US" altLang="zh-TW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  <a:endParaRPr lang="zh-HK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9E79DB44-D415-4FBE-939F-015C05C4F00E}"/>
              </a:ext>
            </a:extLst>
          </p:cNvPr>
          <p:cNvSpPr txBox="1"/>
          <p:nvPr/>
        </p:nvSpPr>
        <p:spPr>
          <a:xfrm>
            <a:off x="1096206" y="5449409"/>
            <a:ext cx="7625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注釋：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 2" panose="05020102010507070707" pitchFamily="18" charset="2"/>
              <a:buChar char="j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酌：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飲酒，音「雀」。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k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湓城隈：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湓，河川名。湓，音「盆」。城隈，城角，或指城內偏僻的地方。隈，音「煨」。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l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蕭條：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寂寥冷清的樣子。這裏指詩人當時的孤獨的處境和寂寞的心境。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m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觴：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酒杯，音「傷」。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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搔：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撓，用手指甲輕刮，音「蘇」。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33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22402" y="1932213"/>
            <a:ext cx="6762518" cy="24468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薄霧濃雲愁永晝 瑞腦銷金獸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佳節又重陽 玉枕紗櫥 半夜涼初透</a:t>
            </a: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東籬把酒黃昏後  有暗香盈袖</a:t>
            </a: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莫道不銷魂  簾捲西風 人比黃花瘦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1649526" y="576391"/>
            <a:ext cx="7035394" cy="963251"/>
            <a:chOff x="1606394" y="1040809"/>
            <a:chExt cx="7035394" cy="9632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6394" y="1040809"/>
              <a:ext cx="7035394" cy="96325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185099" y="1199269"/>
              <a:ext cx="38779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李清照</a:t>
              </a:r>
              <a:r>
                <a:rPr lang="en-US" altLang="zh-TW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醉花陰</a:t>
              </a:r>
              <a:r>
                <a:rPr lang="en-US" altLang="zh-TW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  <a:endParaRPr lang="zh-HK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019578" y="4486936"/>
            <a:ext cx="2600669" cy="569344"/>
            <a:chOff x="6536871" y="5921709"/>
            <a:chExt cx="2600669" cy="569344"/>
          </a:xfrm>
        </p:grpSpPr>
        <p:pic>
          <p:nvPicPr>
            <p:cNvPr id="2" name="圖片 1" descr="Loudspeaker Cartoon Isolated · Free vector graphic on Pixabay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71" y="5921709"/>
              <a:ext cx="569344" cy="569344"/>
            </a:xfrm>
            <a:prstGeom prst="rect">
              <a:avLst/>
            </a:prstGeom>
          </p:spPr>
        </p:pic>
        <p:sp>
          <p:nvSpPr>
            <p:cNvPr id="5" name="矩形 4">
              <a:hlinkClick r:id="rId3"/>
            </p:cNvPr>
            <p:cNvSpPr/>
            <p:nvPr/>
          </p:nvSpPr>
          <p:spPr>
            <a:xfrm>
              <a:off x="7106215" y="602171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《</a:t>
              </a:r>
              <a:r>
                <a:rPr lang="zh-TW" altLang="en-US" dirty="0">
                  <a:solidFill>
                    <a:srgbClr val="002060"/>
                  </a:solidFill>
                </a:rPr>
                <a:t>醉花陰</a:t>
              </a:r>
              <a:r>
                <a:rPr lang="en-US" altLang="zh-TW" dirty="0">
                  <a:solidFill>
                    <a:srgbClr val="002060"/>
                  </a:solidFill>
                </a:rPr>
                <a:t>》</a:t>
              </a:r>
              <a:r>
                <a:rPr lang="zh-TW" altLang="en-US" dirty="0">
                  <a:solidFill>
                    <a:srgbClr val="002060"/>
                  </a:solidFill>
                </a:rPr>
                <a:t>台詞誦</a:t>
              </a:r>
              <a:endParaRPr lang="zh-HK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16653743-11DB-4FE2-A6C4-4E4B59A06612}"/>
              </a:ext>
            </a:extLst>
          </p:cNvPr>
          <p:cNvSpPr/>
          <p:nvPr/>
        </p:nvSpPr>
        <p:spPr>
          <a:xfrm>
            <a:off x="1096206" y="5266092"/>
            <a:ext cx="7588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Blip>
                <a:blip r:embed="rId5"/>
              </a:buBlip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參考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《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積學與涵泳──中學古詩文誦讀材料選編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》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HK" b="1" dirty="0">
                <a:hlinkClick r:id="rId6"/>
              </a:rPr>
              <a:t>https://www.edb.gov.hk/attachment/tc/curriculum-development/kla/chi-edu/resources/secondary-edu/lang/chi_chapter/P068.pdf</a:t>
            </a:r>
            <a:endParaRPr lang="en-US" altLang="zh-HK" b="1" dirty="0"/>
          </a:p>
        </p:txBody>
      </p:sp>
    </p:spTree>
    <p:extLst>
      <p:ext uri="{BB962C8B-B14F-4D97-AF65-F5344CB8AC3E}">
        <p14:creationId xmlns:p14="http://schemas.microsoft.com/office/powerpoint/2010/main" val="9821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0528" y="184136"/>
            <a:ext cx="7176177" cy="19766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名言警語</a:t>
            </a:r>
            <a:r>
              <a:rPr lang="en-US" altLang="zh-CN" sz="40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CN" sz="40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在變幻不定的環境之中，人與人之間更需要互相信任，互相幫忙，發揮守望相助的精神，團結一致，對抗疫症。試搜集一些名言警語，鼓勵自己和身邊的人。</a:t>
            </a:r>
            <a:r>
              <a:rPr lang="en-US" altLang="zh-TW" sz="2400" b="1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sz="2400" b="1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endParaRPr lang="zh-HK" altLang="en-US" sz="24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 rot="491718">
            <a:off x="3947634" y="2293981"/>
            <a:ext cx="3061584" cy="2107416"/>
            <a:chOff x="1330994" y="1673805"/>
            <a:chExt cx="3753995" cy="2232852"/>
          </a:xfrm>
        </p:grpSpPr>
        <p:grpSp>
          <p:nvGrpSpPr>
            <p:cNvPr id="23" name="群組 22"/>
            <p:cNvGrpSpPr/>
            <p:nvPr/>
          </p:nvGrpSpPr>
          <p:grpSpPr>
            <a:xfrm rot="21411372">
              <a:off x="1330994" y="1673805"/>
              <a:ext cx="3753995" cy="2232852"/>
              <a:chOff x="1479469" y="1656420"/>
              <a:chExt cx="4130081" cy="204212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646218" y="1656420"/>
                <a:ext cx="3963332" cy="2042123"/>
              </a:xfrm>
              <a:custGeom>
                <a:avLst/>
                <a:gdLst>
                  <a:gd name="connsiteX0" fmla="*/ 0 w 3695569"/>
                  <a:gd name="connsiteY0" fmla="*/ 0 h 2151305"/>
                  <a:gd name="connsiteX1" fmla="*/ 3695569 w 3695569"/>
                  <a:gd name="connsiteY1" fmla="*/ 0 h 2151305"/>
                  <a:gd name="connsiteX2" fmla="*/ 3695569 w 3695569"/>
                  <a:gd name="connsiteY2" fmla="*/ 2151305 h 2151305"/>
                  <a:gd name="connsiteX3" fmla="*/ 0 w 3695569"/>
                  <a:gd name="connsiteY3" fmla="*/ 2151305 h 2151305"/>
                  <a:gd name="connsiteX4" fmla="*/ 0 w 3695569"/>
                  <a:gd name="connsiteY4" fmla="*/ 0 h 2151305"/>
                  <a:gd name="connsiteX0" fmla="*/ 0 w 3818399"/>
                  <a:gd name="connsiteY0" fmla="*/ 0 h 2192249"/>
                  <a:gd name="connsiteX1" fmla="*/ 3695569 w 3818399"/>
                  <a:gd name="connsiteY1" fmla="*/ 0 h 2192249"/>
                  <a:gd name="connsiteX2" fmla="*/ 3818399 w 3818399"/>
                  <a:gd name="connsiteY2" fmla="*/ 2192249 h 2192249"/>
                  <a:gd name="connsiteX3" fmla="*/ 0 w 3818399"/>
                  <a:gd name="connsiteY3" fmla="*/ 2151305 h 2192249"/>
                  <a:gd name="connsiteX4" fmla="*/ 0 w 3818399"/>
                  <a:gd name="connsiteY4" fmla="*/ 0 h 2192249"/>
                  <a:gd name="connsiteX0" fmla="*/ 13648 w 3832047"/>
                  <a:gd name="connsiteY0" fmla="*/ 0 h 2192249"/>
                  <a:gd name="connsiteX1" fmla="*/ 3709217 w 3832047"/>
                  <a:gd name="connsiteY1" fmla="*/ 0 h 2192249"/>
                  <a:gd name="connsiteX2" fmla="*/ 3832047 w 3832047"/>
                  <a:gd name="connsiteY2" fmla="*/ 2192249 h 2192249"/>
                  <a:gd name="connsiteX3" fmla="*/ 0 w 3832047"/>
                  <a:gd name="connsiteY3" fmla="*/ 2042123 h 2192249"/>
                  <a:gd name="connsiteX4" fmla="*/ 13648 w 3832047"/>
                  <a:gd name="connsiteY4" fmla="*/ 0 h 2192249"/>
                  <a:gd name="connsiteX0" fmla="*/ 13648 w 3886638"/>
                  <a:gd name="connsiteY0" fmla="*/ 0 h 2164953"/>
                  <a:gd name="connsiteX1" fmla="*/ 3709217 w 3886638"/>
                  <a:gd name="connsiteY1" fmla="*/ 0 h 2164953"/>
                  <a:gd name="connsiteX2" fmla="*/ 3886638 w 3886638"/>
                  <a:gd name="connsiteY2" fmla="*/ 2164953 h 2164953"/>
                  <a:gd name="connsiteX3" fmla="*/ 0 w 3886638"/>
                  <a:gd name="connsiteY3" fmla="*/ 2042123 h 2164953"/>
                  <a:gd name="connsiteX4" fmla="*/ 13648 w 3886638"/>
                  <a:gd name="connsiteY4" fmla="*/ 0 h 2164953"/>
                  <a:gd name="connsiteX0" fmla="*/ 13648 w 3927582"/>
                  <a:gd name="connsiteY0" fmla="*/ 0 h 2110362"/>
                  <a:gd name="connsiteX1" fmla="*/ 3709217 w 3927582"/>
                  <a:gd name="connsiteY1" fmla="*/ 0 h 2110362"/>
                  <a:gd name="connsiteX2" fmla="*/ 3927582 w 3927582"/>
                  <a:gd name="connsiteY2" fmla="*/ 2110362 h 2110362"/>
                  <a:gd name="connsiteX3" fmla="*/ 0 w 3927582"/>
                  <a:gd name="connsiteY3" fmla="*/ 2042123 h 2110362"/>
                  <a:gd name="connsiteX4" fmla="*/ 13648 w 3927582"/>
                  <a:gd name="connsiteY4" fmla="*/ 0 h 2110362"/>
                  <a:gd name="connsiteX0" fmla="*/ 13648 w 3963332"/>
                  <a:gd name="connsiteY0" fmla="*/ 0 h 2042123"/>
                  <a:gd name="connsiteX1" fmla="*/ 3709217 w 3963332"/>
                  <a:gd name="connsiteY1" fmla="*/ 0 h 2042123"/>
                  <a:gd name="connsiteX2" fmla="*/ 3963332 w 3963332"/>
                  <a:gd name="connsiteY2" fmla="*/ 2024492 h 2042123"/>
                  <a:gd name="connsiteX3" fmla="*/ 0 w 3963332"/>
                  <a:gd name="connsiteY3" fmla="*/ 2042123 h 2042123"/>
                  <a:gd name="connsiteX4" fmla="*/ 13648 w 3963332"/>
                  <a:gd name="connsiteY4" fmla="*/ 0 h 204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3332" h="2042123">
                    <a:moveTo>
                      <a:pt x="13648" y="0"/>
                    </a:moveTo>
                    <a:lnTo>
                      <a:pt x="3709217" y="0"/>
                    </a:lnTo>
                    <a:lnTo>
                      <a:pt x="3963332" y="2024492"/>
                    </a:lnTo>
                    <a:lnTo>
                      <a:pt x="0" y="2042123"/>
                    </a:lnTo>
                    <a:cubicBezTo>
                      <a:pt x="4549" y="1361415"/>
                      <a:pt x="9099" y="680708"/>
                      <a:pt x="1364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479469" y="1689644"/>
                <a:ext cx="3916907" cy="1965277"/>
              </a:xfrm>
              <a:custGeom>
                <a:avLst/>
                <a:gdLst>
                  <a:gd name="connsiteX0" fmla="*/ 0 w 3875964"/>
                  <a:gd name="connsiteY0" fmla="*/ 0 h 1965277"/>
                  <a:gd name="connsiteX1" fmla="*/ 3875964 w 3875964"/>
                  <a:gd name="connsiteY1" fmla="*/ 0 h 1965277"/>
                  <a:gd name="connsiteX2" fmla="*/ 3875964 w 3875964"/>
                  <a:gd name="connsiteY2" fmla="*/ 1965277 h 1965277"/>
                  <a:gd name="connsiteX3" fmla="*/ 0 w 3875964"/>
                  <a:gd name="connsiteY3" fmla="*/ 1965277 h 1965277"/>
                  <a:gd name="connsiteX4" fmla="*/ 0 w 3875964"/>
                  <a:gd name="connsiteY4" fmla="*/ 0 h 1965277"/>
                  <a:gd name="connsiteX0" fmla="*/ 0 w 3916907"/>
                  <a:gd name="connsiteY0" fmla="*/ 0 h 1965277"/>
                  <a:gd name="connsiteX1" fmla="*/ 3875964 w 3916907"/>
                  <a:gd name="connsiteY1" fmla="*/ 0 h 1965277"/>
                  <a:gd name="connsiteX2" fmla="*/ 3916907 w 3916907"/>
                  <a:gd name="connsiteY2" fmla="*/ 1883391 h 1965277"/>
                  <a:gd name="connsiteX3" fmla="*/ 0 w 3916907"/>
                  <a:gd name="connsiteY3" fmla="*/ 1965277 h 1965277"/>
                  <a:gd name="connsiteX4" fmla="*/ 0 w 3916907"/>
                  <a:gd name="connsiteY4" fmla="*/ 0 h 196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6907" h="1965277">
                    <a:moveTo>
                      <a:pt x="0" y="0"/>
                    </a:moveTo>
                    <a:lnTo>
                      <a:pt x="3875964" y="0"/>
                    </a:lnTo>
                    <a:lnTo>
                      <a:pt x="3916907" y="1883391"/>
                    </a:lnTo>
                    <a:lnTo>
                      <a:pt x="0" y="196527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rgbClr val="CFE7DD"/>
                  </a:gs>
                </a:gsLst>
                <a:lin ang="540000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 rot="21334985">
              <a:off x="1920646" y="3000275"/>
              <a:ext cx="2868116" cy="502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TW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論語</a:t>
              </a:r>
              <a:r>
                <a:rPr lang="en-US" altLang="zh-TW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‧</a:t>
              </a:r>
              <a:r>
                <a:rPr lang="zh-TW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顏淵</a:t>
              </a:r>
              <a:r>
                <a:rPr lang="en-US" altLang="zh-TW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1598993" y="1921028"/>
              <a:ext cx="2469991" cy="1055548"/>
              <a:chOff x="2158551" y="3697760"/>
              <a:chExt cx="2469991" cy="1055548"/>
            </a:xfrm>
          </p:grpSpPr>
          <p:pic>
            <p:nvPicPr>
              <p:cNvPr id="10" name="Graphic 4" descr="Open quotation mark">
                <a:extLst>
                  <a:ext uri="{FF2B5EF4-FFF2-40B4-BE49-F238E27FC236}">
                    <a16:creationId xmlns:a16="http://schemas.microsoft.com/office/drawing/2014/main" id="{7724EA5E-F2C9-4A8B-8510-25B845C23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158551" y="3697760"/>
                <a:ext cx="307075" cy="307075"/>
              </a:xfrm>
              <a:prstGeom prst="rect">
                <a:avLst/>
              </a:prstGeom>
            </p:spPr>
          </p:pic>
          <p:sp>
            <p:nvSpPr>
              <p:cNvPr id="12" name="矩形 11"/>
              <p:cNvSpPr/>
              <p:nvPr/>
            </p:nvSpPr>
            <p:spPr>
              <a:xfrm rot="21561290">
                <a:off x="2395517" y="3849087"/>
                <a:ext cx="2113349" cy="904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己所不欲，</a:t>
                </a:r>
                <a:r>
                  <a:rPr lang="en-US" altLang="zh-TW" sz="24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sz="24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sz="24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勿施於人。</a:t>
                </a:r>
                <a:endParaRPr lang="en-US" altLang="zh-TW" sz="24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14" name="Graphic 6" descr="Closed quotation mark">
                <a:extLst>
                  <a:ext uri="{FF2B5EF4-FFF2-40B4-BE49-F238E27FC236}">
                    <a16:creationId xmlns:a16="http://schemas.microsoft.com/office/drawing/2014/main" id="{9F02A0FB-A0F8-4F0F-BBE9-0396C352C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322542" y="4219518"/>
                <a:ext cx="306000" cy="306000"/>
              </a:xfrm>
              <a:prstGeom prst="rect">
                <a:avLst/>
              </a:prstGeom>
            </p:spPr>
          </p:pic>
        </p:grpSp>
      </p:grpSp>
      <p:grpSp>
        <p:nvGrpSpPr>
          <p:cNvPr id="26" name="群組 25"/>
          <p:cNvGrpSpPr/>
          <p:nvPr/>
        </p:nvGrpSpPr>
        <p:grpSpPr>
          <a:xfrm rot="21305273">
            <a:off x="1056652" y="3896875"/>
            <a:ext cx="3568552" cy="2495389"/>
            <a:chOff x="1330994" y="1673805"/>
            <a:chExt cx="3753995" cy="2232852"/>
          </a:xfrm>
        </p:grpSpPr>
        <p:grpSp>
          <p:nvGrpSpPr>
            <p:cNvPr id="27" name="群組 26"/>
            <p:cNvGrpSpPr/>
            <p:nvPr/>
          </p:nvGrpSpPr>
          <p:grpSpPr>
            <a:xfrm rot="21411372">
              <a:off x="1330994" y="1673805"/>
              <a:ext cx="3753995" cy="2232852"/>
              <a:chOff x="1479469" y="1656420"/>
              <a:chExt cx="4130081" cy="2042123"/>
            </a:xfrm>
          </p:grpSpPr>
          <p:sp>
            <p:nvSpPr>
              <p:cNvPr id="33" name="矩形 21"/>
              <p:cNvSpPr/>
              <p:nvPr/>
            </p:nvSpPr>
            <p:spPr>
              <a:xfrm>
                <a:off x="1646218" y="1656420"/>
                <a:ext cx="3963332" cy="2042123"/>
              </a:xfrm>
              <a:custGeom>
                <a:avLst/>
                <a:gdLst>
                  <a:gd name="connsiteX0" fmla="*/ 0 w 3695569"/>
                  <a:gd name="connsiteY0" fmla="*/ 0 h 2151305"/>
                  <a:gd name="connsiteX1" fmla="*/ 3695569 w 3695569"/>
                  <a:gd name="connsiteY1" fmla="*/ 0 h 2151305"/>
                  <a:gd name="connsiteX2" fmla="*/ 3695569 w 3695569"/>
                  <a:gd name="connsiteY2" fmla="*/ 2151305 h 2151305"/>
                  <a:gd name="connsiteX3" fmla="*/ 0 w 3695569"/>
                  <a:gd name="connsiteY3" fmla="*/ 2151305 h 2151305"/>
                  <a:gd name="connsiteX4" fmla="*/ 0 w 3695569"/>
                  <a:gd name="connsiteY4" fmla="*/ 0 h 2151305"/>
                  <a:gd name="connsiteX0" fmla="*/ 0 w 3818399"/>
                  <a:gd name="connsiteY0" fmla="*/ 0 h 2192249"/>
                  <a:gd name="connsiteX1" fmla="*/ 3695569 w 3818399"/>
                  <a:gd name="connsiteY1" fmla="*/ 0 h 2192249"/>
                  <a:gd name="connsiteX2" fmla="*/ 3818399 w 3818399"/>
                  <a:gd name="connsiteY2" fmla="*/ 2192249 h 2192249"/>
                  <a:gd name="connsiteX3" fmla="*/ 0 w 3818399"/>
                  <a:gd name="connsiteY3" fmla="*/ 2151305 h 2192249"/>
                  <a:gd name="connsiteX4" fmla="*/ 0 w 3818399"/>
                  <a:gd name="connsiteY4" fmla="*/ 0 h 2192249"/>
                  <a:gd name="connsiteX0" fmla="*/ 13648 w 3832047"/>
                  <a:gd name="connsiteY0" fmla="*/ 0 h 2192249"/>
                  <a:gd name="connsiteX1" fmla="*/ 3709217 w 3832047"/>
                  <a:gd name="connsiteY1" fmla="*/ 0 h 2192249"/>
                  <a:gd name="connsiteX2" fmla="*/ 3832047 w 3832047"/>
                  <a:gd name="connsiteY2" fmla="*/ 2192249 h 2192249"/>
                  <a:gd name="connsiteX3" fmla="*/ 0 w 3832047"/>
                  <a:gd name="connsiteY3" fmla="*/ 2042123 h 2192249"/>
                  <a:gd name="connsiteX4" fmla="*/ 13648 w 3832047"/>
                  <a:gd name="connsiteY4" fmla="*/ 0 h 2192249"/>
                  <a:gd name="connsiteX0" fmla="*/ 13648 w 3886638"/>
                  <a:gd name="connsiteY0" fmla="*/ 0 h 2164953"/>
                  <a:gd name="connsiteX1" fmla="*/ 3709217 w 3886638"/>
                  <a:gd name="connsiteY1" fmla="*/ 0 h 2164953"/>
                  <a:gd name="connsiteX2" fmla="*/ 3886638 w 3886638"/>
                  <a:gd name="connsiteY2" fmla="*/ 2164953 h 2164953"/>
                  <a:gd name="connsiteX3" fmla="*/ 0 w 3886638"/>
                  <a:gd name="connsiteY3" fmla="*/ 2042123 h 2164953"/>
                  <a:gd name="connsiteX4" fmla="*/ 13648 w 3886638"/>
                  <a:gd name="connsiteY4" fmla="*/ 0 h 2164953"/>
                  <a:gd name="connsiteX0" fmla="*/ 13648 w 3927582"/>
                  <a:gd name="connsiteY0" fmla="*/ 0 h 2110362"/>
                  <a:gd name="connsiteX1" fmla="*/ 3709217 w 3927582"/>
                  <a:gd name="connsiteY1" fmla="*/ 0 h 2110362"/>
                  <a:gd name="connsiteX2" fmla="*/ 3927582 w 3927582"/>
                  <a:gd name="connsiteY2" fmla="*/ 2110362 h 2110362"/>
                  <a:gd name="connsiteX3" fmla="*/ 0 w 3927582"/>
                  <a:gd name="connsiteY3" fmla="*/ 2042123 h 2110362"/>
                  <a:gd name="connsiteX4" fmla="*/ 13648 w 3927582"/>
                  <a:gd name="connsiteY4" fmla="*/ 0 h 2110362"/>
                  <a:gd name="connsiteX0" fmla="*/ 13648 w 3963332"/>
                  <a:gd name="connsiteY0" fmla="*/ 0 h 2042123"/>
                  <a:gd name="connsiteX1" fmla="*/ 3709217 w 3963332"/>
                  <a:gd name="connsiteY1" fmla="*/ 0 h 2042123"/>
                  <a:gd name="connsiteX2" fmla="*/ 3963332 w 3963332"/>
                  <a:gd name="connsiteY2" fmla="*/ 2024492 h 2042123"/>
                  <a:gd name="connsiteX3" fmla="*/ 0 w 3963332"/>
                  <a:gd name="connsiteY3" fmla="*/ 2042123 h 2042123"/>
                  <a:gd name="connsiteX4" fmla="*/ 13648 w 3963332"/>
                  <a:gd name="connsiteY4" fmla="*/ 0 h 204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3332" h="2042123">
                    <a:moveTo>
                      <a:pt x="13648" y="0"/>
                    </a:moveTo>
                    <a:lnTo>
                      <a:pt x="3709217" y="0"/>
                    </a:lnTo>
                    <a:lnTo>
                      <a:pt x="3963332" y="2024492"/>
                    </a:lnTo>
                    <a:lnTo>
                      <a:pt x="0" y="2042123"/>
                    </a:lnTo>
                    <a:cubicBezTo>
                      <a:pt x="4549" y="1361415"/>
                      <a:pt x="9099" y="680708"/>
                      <a:pt x="1364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4" name="矩形 20"/>
              <p:cNvSpPr/>
              <p:nvPr/>
            </p:nvSpPr>
            <p:spPr>
              <a:xfrm>
                <a:off x="1479469" y="1689644"/>
                <a:ext cx="3916907" cy="1965277"/>
              </a:xfrm>
              <a:custGeom>
                <a:avLst/>
                <a:gdLst>
                  <a:gd name="connsiteX0" fmla="*/ 0 w 3875964"/>
                  <a:gd name="connsiteY0" fmla="*/ 0 h 1965277"/>
                  <a:gd name="connsiteX1" fmla="*/ 3875964 w 3875964"/>
                  <a:gd name="connsiteY1" fmla="*/ 0 h 1965277"/>
                  <a:gd name="connsiteX2" fmla="*/ 3875964 w 3875964"/>
                  <a:gd name="connsiteY2" fmla="*/ 1965277 h 1965277"/>
                  <a:gd name="connsiteX3" fmla="*/ 0 w 3875964"/>
                  <a:gd name="connsiteY3" fmla="*/ 1965277 h 1965277"/>
                  <a:gd name="connsiteX4" fmla="*/ 0 w 3875964"/>
                  <a:gd name="connsiteY4" fmla="*/ 0 h 1965277"/>
                  <a:gd name="connsiteX0" fmla="*/ 0 w 3916907"/>
                  <a:gd name="connsiteY0" fmla="*/ 0 h 1965277"/>
                  <a:gd name="connsiteX1" fmla="*/ 3875964 w 3916907"/>
                  <a:gd name="connsiteY1" fmla="*/ 0 h 1965277"/>
                  <a:gd name="connsiteX2" fmla="*/ 3916907 w 3916907"/>
                  <a:gd name="connsiteY2" fmla="*/ 1883391 h 1965277"/>
                  <a:gd name="connsiteX3" fmla="*/ 0 w 3916907"/>
                  <a:gd name="connsiteY3" fmla="*/ 1965277 h 1965277"/>
                  <a:gd name="connsiteX4" fmla="*/ 0 w 3916907"/>
                  <a:gd name="connsiteY4" fmla="*/ 0 h 196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6907" h="1965277">
                    <a:moveTo>
                      <a:pt x="0" y="0"/>
                    </a:moveTo>
                    <a:lnTo>
                      <a:pt x="3875964" y="0"/>
                    </a:lnTo>
                    <a:lnTo>
                      <a:pt x="3916907" y="1883391"/>
                    </a:lnTo>
                    <a:lnTo>
                      <a:pt x="0" y="196527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AD4EC"/>
                  </a:gs>
                  <a:gs pos="50000">
                    <a:srgbClr val="D8E7F4"/>
                  </a:gs>
                  <a:gs pos="100000">
                    <a:srgbClr val="F2F7FC"/>
                  </a:gs>
                </a:gsLst>
                <a:lin ang="270000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28" name="矩形 27"/>
            <p:cNvSpPr/>
            <p:nvPr/>
          </p:nvSpPr>
          <p:spPr>
            <a:xfrm rot="10829">
              <a:off x="2327642" y="3172221"/>
              <a:ext cx="2460655" cy="413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HK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墨子</a:t>
              </a:r>
              <a:r>
                <a:rPr lang="en-US" altLang="zh-TW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‧</a:t>
              </a:r>
              <a:r>
                <a:rPr lang="zh-HK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兼愛</a:t>
              </a:r>
              <a:r>
                <a:rPr lang="en-US" altLang="zh-HK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1428212" y="1902277"/>
              <a:ext cx="3094682" cy="1256969"/>
              <a:chOff x="1987770" y="3679009"/>
              <a:chExt cx="3094682" cy="1256969"/>
            </a:xfrm>
          </p:grpSpPr>
          <p:pic>
            <p:nvPicPr>
              <p:cNvPr id="30" name="Graphic 4" descr="Open quotation mark">
                <a:extLst>
                  <a:ext uri="{FF2B5EF4-FFF2-40B4-BE49-F238E27FC236}">
                    <a16:creationId xmlns:a16="http://schemas.microsoft.com/office/drawing/2014/main" id="{7724EA5E-F2C9-4A8B-8510-25B845C23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7770" y="3679009"/>
                <a:ext cx="307075" cy="307075"/>
              </a:xfrm>
              <a:prstGeom prst="rect">
                <a:avLst/>
              </a:prstGeom>
            </p:spPr>
          </p:pic>
          <p:sp>
            <p:nvSpPr>
              <p:cNvPr id="31" name="矩形 30"/>
              <p:cNvSpPr/>
              <p:nvPr/>
            </p:nvSpPr>
            <p:spPr>
              <a:xfrm>
                <a:off x="2253986" y="3861934"/>
                <a:ext cx="2828466" cy="1074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夫愛人者，人必從而愛之；利人者，人必從而利之。</a:t>
                </a:r>
                <a:endParaRPr lang="en-US" altLang="zh-TW" sz="24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32" name="Graphic 6" descr="Closed quotation mark">
                <a:extLst>
                  <a:ext uri="{FF2B5EF4-FFF2-40B4-BE49-F238E27FC236}">
                    <a16:creationId xmlns:a16="http://schemas.microsoft.com/office/drawing/2014/main" id="{9F02A0FB-A0F8-4F0F-BBE9-0396C352C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705986" y="4454981"/>
                <a:ext cx="306000" cy="306000"/>
              </a:xfrm>
              <a:prstGeom prst="rect">
                <a:avLst/>
              </a:prstGeom>
            </p:spPr>
          </p:pic>
        </p:grpSp>
      </p:grpSp>
      <p:grpSp>
        <p:nvGrpSpPr>
          <p:cNvPr id="35" name="群組 34"/>
          <p:cNvGrpSpPr/>
          <p:nvPr/>
        </p:nvGrpSpPr>
        <p:grpSpPr>
          <a:xfrm rot="700941">
            <a:off x="5288275" y="4503051"/>
            <a:ext cx="3568552" cy="2052034"/>
            <a:chOff x="1330994" y="1673805"/>
            <a:chExt cx="3753995" cy="2232852"/>
          </a:xfrm>
        </p:grpSpPr>
        <p:grpSp>
          <p:nvGrpSpPr>
            <p:cNvPr id="36" name="群組 35"/>
            <p:cNvGrpSpPr/>
            <p:nvPr/>
          </p:nvGrpSpPr>
          <p:grpSpPr>
            <a:xfrm rot="21411372">
              <a:off x="1330994" y="1673805"/>
              <a:ext cx="3753995" cy="2232852"/>
              <a:chOff x="1479469" y="1656420"/>
              <a:chExt cx="4130081" cy="2042123"/>
            </a:xfrm>
          </p:grpSpPr>
          <p:sp>
            <p:nvSpPr>
              <p:cNvPr id="42" name="矩形 21"/>
              <p:cNvSpPr/>
              <p:nvPr/>
            </p:nvSpPr>
            <p:spPr>
              <a:xfrm>
                <a:off x="1646218" y="1656420"/>
                <a:ext cx="3963332" cy="2042123"/>
              </a:xfrm>
              <a:custGeom>
                <a:avLst/>
                <a:gdLst>
                  <a:gd name="connsiteX0" fmla="*/ 0 w 3695569"/>
                  <a:gd name="connsiteY0" fmla="*/ 0 h 2151305"/>
                  <a:gd name="connsiteX1" fmla="*/ 3695569 w 3695569"/>
                  <a:gd name="connsiteY1" fmla="*/ 0 h 2151305"/>
                  <a:gd name="connsiteX2" fmla="*/ 3695569 w 3695569"/>
                  <a:gd name="connsiteY2" fmla="*/ 2151305 h 2151305"/>
                  <a:gd name="connsiteX3" fmla="*/ 0 w 3695569"/>
                  <a:gd name="connsiteY3" fmla="*/ 2151305 h 2151305"/>
                  <a:gd name="connsiteX4" fmla="*/ 0 w 3695569"/>
                  <a:gd name="connsiteY4" fmla="*/ 0 h 2151305"/>
                  <a:gd name="connsiteX0" fmla="*/ 0 w 3818399"/>
                  <a:gd name="connsiteY0" fmla="*/ 0 h 2192249"/>
                  <a:gd name="connsiteX1" fmla="*/ 3695569 w 3818399"/>
                  <a:gd name="connsiteY1" fmla="*/ 0 h 2192249"/>
                  <a:gd name="connsiteX2" fmla="*/ 3818399 w 3818399"/>
                  <a:gd name="connsiteY2" fmla="*/ 2192249 h 2192249"/>
                  <a:gd name="connsiteX3" fmla="*/ 0 w 3818399"/>
                  <a:gd name="connsiteY3" fmla="*/ 2151305 h 2192249"/>
                  <a:gd name="connsiteX4" fmla="*/ 0 w 3818399"/>
                  <a:gd name="connsiteY4" fmla="*/ 0 h 2192249"/>
                  <a:gd name="connsiteX0" fmla="*/ 13648 w 3832047"/>
                  <a:gd name="connsiteY0" fmla="*/ 0 h 2192249"/>
                  <a:gd name="connsiteX1" fmla="*/ 3709217 w 3832047"/>
                  <a:gd name="connsiteY1" fmla="*/ 0 h 2192249"/>
                  <a:gd name="connsiteX2" fmla="*/ 3832047 w 3832047"/>
                  <a:gd name="connsiteY2" fmla="*/ 2192249 h 2192249"/>
                  <a:gd name="connsiteX3" fmla="*/ 0 w 3832047"/>
                  <a:gd name="connsiteY3" fmla="*/ 2042123 h 2192249"/>
                  <a:gd name="connsiteX4" fmla="*/ 13648 w 3832047"/>
                  <a:gd name="connsiteY4" fmla="*/ 0 h 2192249"/>
                  <a:gd name="connsiteX0" fmla="*/ 13648 w 3886638"/>
                  <a:gd name="connsiteY0" fmla="*/ 0 h 2164953"/>
                  <a:gd name="connsiteX1" fmla="*/ 3709217 w 3886638"/>
                  <a:gd name="connsiteY1" fmla="*/ 0 h 2164953"/>
                  <a:gd name="connsiteX2" fmla="*/ 3886638 w 3886638"/>
                  <a:gd name="connsiteY2" fmla="*/ 2164953 h 2164953"/>
                  <a:gd name="connsiteX3" fmla="*/ 0 w 3886638"/>
                  <a:gd name="connsiteY3" fmla="*/ 2042123 h 2164953"/>
                  <a:gd name="connsiteX4" fmla="*/ 13648 w 3886638"/>
                  <a:gd name="connsiteY4" fmla="*/ 0 h 2164953"/>
                  <a:gd name="connsiteX0" fmla="*/ 13648 w 3927582"/>
                  <a:gd name="connsiteY0" fmla="*/ 0 h 2110362"/>
                  <a:gd name="connsiteX1" fmla="*/ 3709217 w 3927582"/>
                  <a:gd name="connsiteY1" fmla="*/ 0 h 2110362"/>
                  <a:gd name="connsiteX2" fmla="*/ 3927582 w 3927582"/>
                  <a:gd name="connsiteY2" fmla="*/ 2110362 h 2110362"/>
                  <a:gd name="connsiteX3" fmla="*/ 0 w 3927582"/>
                  <a:gd name="connsiteY3" fmla="*/ 2042123 h 2110362"/>
                  <a:gd name="connsiteX4" fmla="*/ 13648 w 3927582"/>
                  <a:gd name="connsiteY4" fmla="*/ 0 h 2110362"/>
                  <a:gd name="connsiteX0" fmla="*/ 13648 w 3963332"/>
                  <a:gd name="connsiteY0" fmla="*/ 0 h 2042123"/>
                  <a:gd name="connsiteX1" fmla="*/ 3709217 w 3963332"/>
                  <a:gd name="connsiteY1" fmla="*/ 0 h 2042123"/>
                  <a:gd name="connsiteX2" fmla="*/ 3963332 w 3963332"/>
                  <a:gd name="connsiteY2" fmla="*/ 2024492 h 2042123"/>
                  <a:gd name="connsiteX3" fmla="*/ 0 w 3963332"/>
                  <a:gd name="connsiteY3" fmla="*/ 2042123 h 2042123"/>
                  <a:gd name="connsiteX4" fmla="*/ 13648 w 3963332"/>
                  <a:gd name="connsiteY4" fmla="*/ 0 h 204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3332" h="2042123">
                    <a:moveTo>
                      <a:pt x="13648" y="0"/>
                    </a:moveTo>
                    <a:lnTo>
                      <a:pt x="3709217" y="0"/>
                    </a:lnTo>
                    <a:lnTo>
                      <a:pt x="3963332" y="2024492"/>
                    </a:lnTo>
                    <a:lnTo>
                      <a:pt x="0" y="2042123"/>
                    </a:lnTo>
                    <a:cubicBezTo>
                      <a:pt x="4549" y="1361415"/>
                      <a:pt x="9099" y="680708"/>
                      <a:pt x="1364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3" name="矩形 20"/>
              <p:cNvSpPr/>
              <p:nvPr/>
            </p:nvSpPr>
            <p:spPr>
              <a:xfrm>
                <a:off x="1479469" y="1689644"/>
                <a:ext cx="3916907" cy="1965277"/>
              </a:xfrm>
              <a:custGeom>
                <a:avLst/>
                <a:gdLst>
                  <a:gd name="connsiteX0" fmla="*/ 0 w 3875964"/>
                  <a:gd name="connsiteY0" fmla="*/ 0 h 1965277"/>
                  <a:gd name="connsiteX1" fmla="*/ 3875964 w 3875964"/>
                  <a:gd name="connsiteY1" fmla="*/ 0 h 1965277"/>
                  <a:gd name="connsiteX2" fmla="*/ 3875964 w 3875964"/>
                  <a:gd name="connsiteY2" fmla="*/ 1965277 h 1965277"/>
                  <a:gd name="connsiteX3" fmla="*/ 0 w 3875964"/>
                  <a:gd name="connsiteY3" fmla="*/ 1965277 h 1965277"/>
                  <a:gd name="connsiteX4" fmla="*/ 0 w 3875964"/>
                  <a:gd name="connsiteY4" fmla="*/ 0 h 1965277"/>
                  <a:gd name="connsiteX0" fmla="*/ 0 w 3916907"/>
                  <a:gd name="connsiteY0" fmla="*/ 0 h 1965277"/>
                  <a:gd name="connsiteX1" fmla="*/ 3875964 w 3916907"/>
                  <a:gd name="connsiteY1" fmla="*/ 0 h 1965277"/>
                  <a:gd name="connsiteX2" fmla="*/ 3916907 w 3916907"/>
                  <a:gd name="connsiteY2" fmla="*/ 1883391 h 1965277"/>
                  <a:gd name="connsiteX3" fmla="*/ 0 w 3916907"/>
                  <a:gd name="connsiteY3" fmla="*/ 1965277 h 1965277"/>
                  <a:gd name="connsiteX4" fmla="*/ 0 w 3916907"/>
                  <a:gd name="connsiteY4" fmla="*/ 0 h 196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6907" h="1965277">
                    <a:moveTo>
                      <a:pt x="0" y="0"/>
                    </a:moveTo>
                    <a:lnTo>
                      <a:pt x="3875964" y="0"/>
                    </a:lnTo>
                    <a:lnTo>
                      <a:pt x="3916907" y="1883391"/>
                    </a:lnTo>
                    <a:lnTo>
                      <a:pt x="0" y="196527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 rot="21366805">
              <a:off x="2251896" y="3112477"/>
              <a:ext cx="2460655" cy="502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HK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禮記</a:t>
              </a:r>
              <a:r>
                <a:rPr lang="en-US" altLang="zh-TW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‧</a:t>
              </a:r>
              <a:r>
                <a:rPr lang="zh-HK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坊記</a:t>
              </a:r>
              <a:r>
                <a:rPr lang="en-US" altLang="zh-HK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  <a:endParaRPr lang="en-US" altLang="zh-TW" sz="24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1568058" y="1954959"/>
              <a:ext cx="2990327" cy="1026631"/>
              <a:chOff x="2127616" y="3731691"/>
              <a:chExt cx="2990327" cy="1026631"/>
            </a:xfrm>
          </p:grpSpPr>
          <p:pic>
            <p:nvPicPr>
              <p:cNvPr id="39" name="Graphic 4" descr="Open quotation mark">
                <a:extLst>
                  <a:ext uri="{FF2B5EF4-FFF2-40B4-BE49-F238E27FC236}">
                    <a16:creationId xmlns:a16="http://schemas.microsoft.com/office/drawing/2014/main" id="{7724EA5E-F2C9-4A8B-8510-25B845C23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127616" y="3731691"/>
                <a:ext cx="307075" cy="307075"/>
              </a:xfrm>
              <a:prstGeom prst="rect">
                <a:avLst/>
              </a:prstGeom>
            </p:spPr>
          </p:pic>
          <p:sp>
            <p:nvSpPr>
              <p:cNvPr id="40" name="矩形 39"/>
              <p:cNvSpPr/>
              <p:nvPr/>
            </p:nvSpPr>
            <p:spPr>
              <a:xfrm rot="21459503">
                <a:off x="2333518" y="3854101"/>
                <a:ext cx="2784425" cy="904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君子貴人而賤己，</a:t>
                </a:r>
                <a:r>
                  <a:rPr lang="en-US" altLang="zh-TW" sz="24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sz="24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sz="24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先人而後己。</a:t>
                </a:r>
                <a:endParaRPr lang="en-US" altLang="zh-TW" sz="24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41" name="Graphic 6" descr="Closed quotation mark">
                <a:extLst>
                  <a:ext uri="{FF2B5EF4-FFF2-40B4-BE49-F238E27FC236}">
                    <a16:creationId xmlns:a16="http://schemas.microsoft.com/office/drawing/2014/main" id="{9F02A0FB-A0F8-4F0F-BBE9-0396C352C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350485" y="4316126"/>
                <a:ext cx="306000" cy="306000"/>
              </a:xfrm>
              <a:prstGeom prst="rect">
                <a:avLst/>
              </a:prstGeom>
            </p:spPr>
          </p:pic>
        </p:grpSp>
      </p:grpSp>
      <p:sp>
        <p:nvSpPr>
          <p:cNvPr id="44" name="投影片編號版面配置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72" y="5112506"/>
            <a:ext cx="1183833" cy="14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群組 70"/>
          <p:cNvGrpSpPr/>
          <p:nvPr/>
        </p:nvGrpSpPr>
        <p:grpSpPr>
          <a:xfrm>
            <a:off x="1099464" y="1146491"/>
            <a:ext cx="3832573" cy="3300110"/>
            <a:chOff x="488592" y="866853"/>
            <a:chExt cx="3832573" cy="3300110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76034">
              <a:off x="488592" y="866853"/>
              <a:ext cx="3832573" cy="3300110"/>
            </a:xfrm>
            <a:prstGeom prst="rect">
              <a:avLst/>
            </a:prstGeom>
          </p:spPr>
        </p:pic>
        <p:grpSp>
          <p:nvGrpSpPr>
            <p:cNvPr id="63" name="群組 62"/>
            <p:cNvGrpSpPr/>
            <p:nvPr/>
          </p:nvGrpSpPr>
          <p:grpSpPr>
            <a:xfrm>
              <a:off x="984501" y="1896257"/>
              <a:ext cx="3145242" cy="1784995"/>
              <a:chOff x="977579" y="1896257"/>
              <a:chExt cx="3318049" cy="1784995"/>
            </a:xfrm>
          </p:grpSpPr>
          <p:sp>
            <p:nvSpPr>
              <p:cNvPr id="49" name="矩形 48"/>
              <p:cNvSpPr/>
              <p:nvPr/>
            </p:nvSpPr>
            <p:spPr>
              <a:xfrm rot="21376034">
                <a:off x="1134779" y="1963772"/>
                <a:ext cx="24572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dirty="0">
                    <a:solidFill>
                      <a:srgbClr val="C15E0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老吾老，以及人之老；幼吾幼，以及人之幼。</a:t>
                </a:r>
                <a:endParaRPr lang="en-US" altLang="zh-TW" sz="2400" dirty="0">
                  <a:solidFill>
                    <a:srgbClr val="C15E02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50" name="Graphic 4" descr="Open quotation mark">
                <a:extLst>
                  <a:ext uri="{FF2B5EF4-FFF2-40B4-BE49-F238E27FC236}">
                    <a16:creationId xmlns:a16="http://schemas.microsoft.com/office/drawing/2014/main" id="{7724EA5E-F2C9-4A8B-8510-25B845C23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21376034">
                <a:off x="977579" y="1896257"/>
                <a:ext cx="237174" cy="266784"/>
              </a:xfrm>
              <a:prstGeom prst="rect">
                <a:avLst/>
              </a:prstGeom>
            </p:spPr>
          </p:pic>
          <p:pic>
            <p:nvPicPr>
              <p:cNvPr id="51" name="Graphic 6" descr="Closed quotation mark">
                <a:extLst>
                  <a:ext uri="{FF2B5EF4-FFF2-40B4-BE49-F238E27FC236}">
                    <a16:creationId xmlns:a16="http://schemas.microsoft.com/office/drawing/2014/main" id="{9F02A0FB-A0F8-4F0F-BBE9-0396C352C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21376034">
                <a:off x="3167480" y="2657783"/>
                <a:ext cx="236344" cy="265850"/>
              </a:xfrm>
              <a:prstGeom prst="rect">
                <a:avLst/>
              </a:prstGeom>
            </p:spPr>
          </p:pic>
          <p:sp>
            <p:nvSpPr>
              <p:cNvPr id="52" name="矩形 51"/>
              <p:cNvSpPr/>
              <p:nvPr/>
            </p:nvSpPr>
            <p:spPr>
              <a:xfrm rot="21376034">
                <a:off x="1178637" y="3219587"/>
                <a:ext cx="31169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400" dirty="0">
                    <a:solidFill>
                      <a:srgbClr val="C15E0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《</a:t>
                </a:r>
                <a:r>
                  <a:rPr lang="zh-TW" altLang="en-US" sz="2400" dirty="0">
                    <a:solidFill>
                      <a:srgbClr val="C15E0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孟子</a:t>
                </a:r>
                <a:r>
                  <a:rPr lang="en-US" altLang="zh-TW" sz="2400" dirty="0">
                    <a:solidFill>
                      <a:srgbClr val="C15E0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‧</a:t>
                </a:r>
                <a:r>
                  <a:rPr lang="zh-TW" altLang="en-US" sz="2400" dirty="0">
                    <a:solidFill>
                      <a:srgbClr val="C15E0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梁惠王上</a:t>
                </a:r>
                <a:r>
                  <a:rPr lang="en-US" altLang="zh-HK" sz="2400" dirty="0">
                    <a:solidFill>
                      <a:srgbClr val="C15E0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》</a:t>
                </a:r>
              </a:p>
            </p:txBody>
          </p: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名言警語</a:t>
            </a:r>
            <a:endParaRPr lang="zh-HK" altLang="en-US" sz="40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0" name="群組 69"/>
          <p:cNvGrpSpPr/>
          <p:nvPr/>
        </p:nvGrpSpPr>
        <p:grpSpPr>
          <a:xfrm rot="21315103">
            <a:off x="2738038" y="4045453"/>
            <a:ext cx="3569295" cy="2694466"/>
            <a:chOff x="2240008" y="3741231"/>
            <a:chExt cx="3836457" cy="2694466"/>
          </a:xfrm>
        </p:grpSpPr>
        <p:pic>
          <p:nvPicPr>
            <p:cNvPr id="62" name="圖片 6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34051">
              <a:off x="2240008" y="3741231"/>
              <a:ext cx="3836457" cy="2694466"/>
            </a:xfrm>
            <a:prstGeom prst="rect">
              <a:avLst/>
            </a:prstGeom>
          </p:spPr>
        </p:pic>
        <p:grpSp>
          <p:nvGrpSpPr>
            <p:cNvPr id="65" name="群組 64"/>
            <p:cNvGrpSpPr/>
            <p:nvPr/>
          </p:nvGrpSpPr>
          <p:grpSpPr>
            <a:xfrm rot="597945">
              <a:off x="2607112" y="4624582"/>
              <a:ext cx="3051982" cy="1363208"/>
              <a:chOff x="1110499" y="1873386"/>
              <a:chExt cx="3051982" cy="1363208"/>
            </a:xfrm>
          </p:grpSpPr>
          <p:sp>
            <p:nvSpPr>
              <p:cNvPr id="66" name="矩形 65"/>
              <p:cNvSpPr/>
              <p:nvPr/>
            </p:nvSpPr>
            <p:spPr>
              <a:xfrm rot="21376034">
                <a:off x="1339215" y="1935423"/>
                <a:ext cx="25463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誰言寸草心，</a:t>
                </a:r>
                <a:r>
                  <a:rPr lang="en-US" altLang="zh-TW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報得三春暉。</a:t>
                </a:r>
                <a:endParaRPr lang="en-US" altLang="zh-TW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pic>
            <p:nvPicPr>
              <p:cNvPr id="67" name="Graphic 4" descr="Open quotation mark">
                <a:extLst>
                  <a:ext uri="{FF2B5EF4-FFF2-40B4-BE49-F238E27FC236}">
                    <a16:creationId xmlns:a16="http://schemas.microsoft.com/office/drawing/2014/main" id="{7724EA5E-F2C9-4A8B-8510-25B845C23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21376034">
                <a:off x="1110499" y="1873386"/>
                <a:ext cx="237174" cy="266784"/>
              </a:xfrm>
              <a:prstGeom prst="rect">
                <a:avLst/>
              </a:prstGeom>
            </p:spPr>
          </p:pic>
          <p:pic>
            <p:nvPicPr>
              <p:cNvPr id="68" name="Graphic 6" descr="Closed quotation mark">
                <a:extLst>
                  <a:ext uri="{FF2B5EF4-FFF2-40B4-BE49-F238E27FC236}">
                    <a16:creationId xmlns:a16="http://schemas.microsoft.com/office/drawing/2014/main" id="{9F02A0FB-A0F8-4F0F-BBE9-0396C352C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21376034">
                <a:off x="3298503" y="2200651"/>
                <a:ext cx="236344" cy="265850"/>
              </a:xfrm>
              <a:prstGeom prst="rect">
                <a:avLst/>
              </a:prstGeom>
            </p:spPr>
          </p:pic>
          <p:sp>
            <p:nvSpPr>
              <p:cNvPr id="69" name="矩形 68"/>
              <p:cNvSpPr/>
              <p:nvPr/>
            </p:nvSpPr>
            <p:spPr>
              <a:xfrm rot="21376034">
                <a:off x="1648297" y="2774929"/>
                <a:ext cx="25141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HK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孟郊</a:t>
                </a:r>
                <a:r>
                  <a:rPr lang="en-US" altLang="zh-HK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《</a:t>
                </a:r>
                <a:r>
                  <a:rPr lang="zh-HK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遊子吟</a:t>
                </a:r>
                <a:r>
                  <a:rPr lang="en-US" altLang="zh-HK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》</a:t>
                </a:r>
              </a:p>
            </p:txBody>
          </p:sp>
        </p:grpSp>
      </p:grpSp>
      <p:sp>
        <p:nvSpPr>
          <p:cNvPr id="73" name="投影片編號版面配置區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1" y="3445035"/>
            <a:ext cx="1186712" cy="1373196"/>
          </a:xfrm>
          <a:prstGeom prst="rect">
            <a:avLst/>
          </a:prstGeom>
        </p:spPr>
      </p:pic>
      <p:pic>
        <p:nvPicPr>
          <p:cNvPr id="27" name="圖片 26" descr="C:\Users\leeyingying\Desktop\frame03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96" y="4390996"/>
            <a:ext cx="814554" cy="937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群組 6"/>
          <p:cNvGrpSpPr/>
          <p:nvPr/>
        </p:nvGrpSpPr>
        <p:grpSpPr>
          <a:xfrm>
            <a:off x="5041216" y="1473879"/>
            <a:ext cx="3836457" cy="2852383"/>
            <a:chOff x="5041216" y="1473879"/>
            <a:chExt cx="3836457" cy="2852383"/>
          </a:xfrm>
        </p:grpSpPr>
        <p:grpSp>
          <p:nvGrpSpPr>
            <p:cNvPr id="61" name="群組 60"/>
            <p:cNvGrpSpPr/>
            <p:nvPr/>
          </p:nvGrpSpPr>
          <p:grpSpPr>
            <a:xfrm rot="503086">
              <a:off x="5041216" y="1473879"/>
              <a:ext cx="3836457" cy="2852383"/>
              <a:chOff x="4703522" y="3579012"/>
              <a:chExt cx="3836457" cy="2852383"/>
            </a:xfrm>
          </p:grpSpPr>
          <p:pic>
            <p:nvPicPr>
              <p:cNvPr id="56" name="圖片 55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LineDrawing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317776" flipH="1">
                <a:off x="4703522" y="3579012"/>
                <a:ext cx="3836457" cy="2852383"/>
              </a:xfrm>
              <a:prstGeom prst="rect">
                <a:avLst/>
              </a:prstGeom>
            </p:spPr>
          </p:pic>
          <p:grpSp>
            <p:nvGrpSpPr>
              <p:cNvPr id="25" name="群組 24"/>
              <p:cNvGrpSpPr/>
              <p:nvPr/>
            </p:nvGrpSpPr>
            <p:grpSpPr>
              <a:xfrm rot="20634412">
                <a:off x="5273824" y="4483971"/>
                <a:ext cx="3043533" cy="1406100"/>
                <a:chOff x="5087970" y="4404364"/>
                <a:chExt cx="3043533" cy="1406100"/>
              </a:xfrm>
            </p:grpSpPr>
            <p:sp>
              <p:nvSpPr>
                <p:cNvPr id="57" name="矩形 56"/>
                <p:cNvSpPr/>
                <p:nvPr/>
              </p:nvSpPr>
              <p:spPr>
                <a:xfrm rot="739655">
                  <a:off x="5442760" y="4404364"/>
                  <a:ext cx="2688743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2400" dirty="0">
                      <a:solidFill>
                        <a:srgbClr val="9D5E5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智者自知，</a:t>
                  </a:r>
                  <a:r>
                    <a:rPr lang="en-US" altLang="zh-TW" sz="2400" dirty="0">
                      <a:solidFill>
                        <a:srgbClr val="9D5E5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/>
                  </a:r>
                  <a:br>
                    <a:rPr lang="en-US" altLang="zh-TW" sz="2400" dirty="0">
                      <a:solidFill>
                        <a:srgbClr val="9D5E5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</a:br>
                  <a:r>
                    <a:rPr lang="zh-TW" altLang="en-US" sz="2400" dirty="0">
                      <a:solidFill>
                        <a:srgbClr val="9D5E5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仁者自愛。</a:t>
                  </a:r>
                  <a:endParaRPr lang="en-US" altLang="zh-TW" sz="2400" dirty="0">
                    <a:solidFill>
                      <a:srgbClr val="9D5E5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 rot="643536">
                  <a:off x="5087970" y="5348799"/>
                  <a:ext cx="295465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srgbClr val="9D5E5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《</a:t>
                  </a:r>
                  <a:r>
                    <a:rPr lang="zh-TW" altLang="en-US" sz="2400" dirty="0">
                      <a:solidFill>
                        <a:srgbClr val="9D5E5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孔子家語</a:t>
                  </a:r>
                  <a:r>
                    <a:rPr lang="en-US" altLang="zh-TW" sz="2400" dirty="0">
                      <a:solidFill>
                        <a:srgbClr val="9D5E5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‧</a:t>
                  </a:r>
                  <a:r>
                    <a:rPr lang="zh-TW" altLang="en-US" sz="2400" dirty="0">
                      <a:solidFill>
                        <a:srgbClr val="9D5E5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三恕</a:t>
                  </a:r>
                  <a:r>
                    <a:rPr lang="en-US" altLang="zh-TW" sz="2400" dirty="0">
                      <a:solidFill>
                        <a:srgbClr val="9D5E59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》</a:t>
                  </a:r>
                </a:p>
              </p:txBody>
            </p:sp>
          </p:grpSp>
        </p:grp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6723">
              <a:off x="5736225" y="2222489"/>
              <a:ext cx="249958" cy="28653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846030">
              <a:off x="7522224" y="2808657"/>
              <a:ext cx="243861" cy="280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4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重陽登高避疫</a:t>
            </a:r>
            <a:endParaRPr lang="zh-HK" altLang="en-US" sz="4000" b="1" dirty="0"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4958" y="2787821"/>
            <a:ext cx="6912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汝南桓景隨費長房游學累年，長房謂曰：「九月九日，汝家中當有災。宜急去，令家人各作絳囊</a:t>
            </a:r>
            <a:r>
              <a:rPr lang="zh-TW" altLang="en-US" sz="24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，盛茱萸</a:t>
            </a:r>
            <a:r>
              <a:rPr lang="zh-TW" altLang="en-US" sz="24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，以繫臂，登高飲菊花酒，此禍可除。」景如言，齊家登山。夕還，見雞犬牛羊一時暴死。長房聞之曰：「此可代也。」今世人九日登高飲酒，婦人帶茱萸囊，蓋始於此。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206165" y="1591360"/>
            <a:ext cx="4555808" cy="1080000"/>
            <a:chOff x="1206165" y="1591360"/>
            <a:chExt cx="455580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群組 8"/>
            <p:cNvGrpSpPr/>
            <p:nvPr/>
          </p:nvGrpSpPr>
          <p:grpSpPr>
            <a:xfrm>
              <a:off x="1206165" y="1591360"/>
              <a:ext cx="4555808" cy="1080000"/>
              <a:chOff x="1531841" y="1509059"/>
              <a:chExt cx="4555808" cy="1080000"/>
            </a:xfrm>
          </p:grpSpPr>
          <p:sp>
            <p:nvSpPr>
              <p:cNvPr id="8" name="平行四邊形 7"/>
              <p:cNvSpPr/>
              <p:nvPr/>
            </p:nvSpPr>
            <p:spPr>
              <a:xfrm>
                <a:off x="2110635" y="1635700"/>
                <a:ext cx="3977014" cy="826718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5D6B41"/>
                  </a:gs>
                  <a:gs pos="56000">
                    <a:srgbClr val="7F8E5F">
                      <a:shade val="67500"/>
                      <a:satMod val="115000"/>
                    </a:srgbClr>
                  </a:gs>
                  <a:gs pos="100000">
                    <a:srgbClr val="7F8E5F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7F8E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1531841" y="1509059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7F8E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577348" y="1787449"/>
                <a:ext cx="3270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吳均</a:t>
                </a:r>
                <a:r>
                  <a: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《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續齊諧記</a:t>
                </a:r>
                <a:r>
                  <a: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》</a:t>
                </a:r>
                <a:r>
                  <a:rPr lang="en-US" altLang="zh-TW" sz="28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  <a:sym typeface="Wingdings 2" panose="05020102010507070707" pitchFamily="18" charset="2"/>
                  </a:rPr>
                  <a:t></a:t>
                </a:r>
                <a:endParaRPr lang="en-US" altLang="zh-TW" sz="28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pic>
          <p:nvPicPr>
            <p:cNvPr id="14" name="Graphic 2" descr="Books">
              <a:extLst>
                <a:ext uri="{FF2B5EF4-FFF2-40B4-BE49-F238E27FC236}">
                  <a16:creationId xmlns:a16="http://schemas.microsoft.com/office/drawing/2014/main" id="{3823F495-B5DC-43EC-B704-34BDCFE66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332580" y="1707821"/>
              <a:ext cx="827170" cy="827170"/>
            </a:xfrm>
            <a:prstGeom prst="rect">
              <a:avLst/>
            </a:prstGeom>
          </p:spPr>
        </p:pic>
      </p:grp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7" y="5388750"/>
            <a:ext cx="2723787" cy="138317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9328D4F-7E17-43A4-AE28-FD9EB7963BF9}"/>
              </a:ext>
            </a:extLst>
          </p:cNvPr>
          <p:cNvSpPr txBox="1"/>
          <p:nvPr/>
        </p:nvSpPr>
        <p:spPr>
          <a:xfrm>
            <a:off x="1282778" y="5137733"/>
            <a:ext cx="48172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注釋：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 2" panose="05020102010507070707" pitchFamily="18" charset="2"/>
              <a:buChar char="j"/>
            </a:pPr>
            <a:r>
              <a:rPr lang="en-US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《</a:t>
            </a: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續齊諧記</a:t>
            </a:r>
            <a:r>
              <a:rPr lang="en-US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》</a:t>
            </a: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一本中國古代志怪小說集，書中不少故事廣為流傳。「齊諧」就是記錄怪異故事的意思。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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絳囊：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紅色的口袋。絳，音「降」。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l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茱萸：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一種香料植物，具備殺蟲消毒、逐寒祛風的功能。中國古人會在重陽節臂上佩帶插着茱萸的布袋。茱萸，音「諸余」。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000" b="1">
                <a:latin typeface="標楷體" panose="03000509000000000000" pitchFamily="65" charset="-120"/>
                <a:ea typeface="標楷體" panose="03000509000000000000" pitchFamily="65" charset="-120"/>
              </a:rPr>
              <a:t>重陽登高避疫</a:t>
            </a:r>
            <a:endParaRPr lang="zh-HK" altLang="en-US" sz="4000" b="1" dirty="0"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4715" y="1286676"/>
            <a:ext cx="1316850" cy="13168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41565" y="1529603"/>
            <a:ext cx="6110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教育電視 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《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節日知多少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)》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重陽節的由來</a:t>
            </a:r>
            <a:r>
              <a:rPr lang="en-US" altLang="zh-TW" sz="160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http://apps.hkedcity.net/media/play/playVideo_responsive.php?vFileID=56003&amp;vAutoStart=false&amp;vStartTime=0&amp;map</a:t>
            </a:r>
            <a:endParaRPr lang="en-US" altLang="zh-TW" sz="1600" b="1" dirty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75" y="2603526"/>
            <a:ext cx="6825554" cy="4116829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茱萸辟疫  菊壽延年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206165" y="1591360"/>
            <a:ext cx="4555808" cy="1080000"/>
            <a:chOff x="1206165" y="1591360"/>
            <a:chExt cx="455580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群組 3"/>
            <p:cNvGrpSpPr/>
            <p:nvPr/>
          </p:nvGrpSpPr>
          <p:grpSpPr>
            <a:xfrm>
              <a:off x="1206165" y="1591360"/>
              <a:ext cx="4555808" cy="1080000"/>
              <a:chOff x="1531841" y="1509059"/>
              <a:chExt cx="4555808" cy="1080000"/>
            </a:xfrm>
          </p:grpSpPr>
          <p:sp>
            <p:nvSpPr>
              <p:cNvPr id="5" name="平行四邊形 4"/>
              <p:cNvSpPr/>
              <p:nvPr/>
            </p:nvSpPr>
            <p:spPr>
              <a:xfrm>
                <a:off x="2110635" y="1635700"/>
                <a:ext cx="3977014" cy="826718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7D8A6C"/>
                  </a:gs>
                  <a:gs pos="50000">
                    <a:srgbClr val="9DAA8C">
                      <a:shade val="67500"/>
                      <a:satMod val="115000"/>
                    </a:srgbClr>
                  </a:gs>
                  <a:gs pos="100000">
                    <a:srgbClr val="9DAA8C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9DAA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1531841" y="1509059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DAA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683948" y="1787449"/>
                <a:ext cx="3057247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葛洪</a:t>
                </a:r>
                <a:r>
                  <a: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《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西京雜記</a:t>
                </a:r>
                <a:r>
                  <a: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》</a:t>
                </a:r>
              </a:p>
            </p:txBody>
          </p:sp>
        </p:grpSp>
        <p:pic>
          <p:nvPicPr>
            <p:cNvPr id="3" name="Graphic 2" descr="Books">
              <a:extLst>
                <a:ext uri="{FF2B5EF4-FFF2-40B4-BE49-F238E27FC236}">
                  <a16:creationId xmlns:a16="http://schemas.microsoft.com/office/drawing/2014/main" id="{3823F495-B5DC-43EC-B704-34BDCFE66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332165" y="1715352"/>
              <a:ext cx="828000" cy="828000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784958" y="2872250"/>
            <a:ext cx="68510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戚夫人侍高帝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九月九日，佩茱萸，食蓬餌</a:t>
            </a:r>
            <a:r>
              <a:rPr lang="zh-TW" altLang="en-US" sz="28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，飲菊華</a:t>
            </a:r>
            <a:r>
              <a:rPr lang="zh-TW" altLang="en-US" sz="28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酒，令人長壽，菊華舒</a:t>
            </a:r>
            <a:r>
              <a:rPr lang="zh-TW" altLang="en-US" sz="28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時，并採莖葉，雜黍米</a:t>
            </a:r>
            <a:r>
              <a:rPr lang="zh-TW" altLang="en-US" sz="28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釀之，至來年九月九日始熟，就飲焉，故謂之菊華酒。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71" y="4600378"/>
            <a:ext cx="1799776" cy="196198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701BFC-AB8C-4F66-A290-CBC0F9FC08F5}"/>
              </a:ext>
            </a:extLst>
          </p:cNvPr>
          <p:cNvSpPr txBox="1"/>
          <p:nvPr/>
        </p:nvSpPr>
        <p:spPr>
          <a:xfrm>
            <a:off x="1234966" y="4867412"/>
            <a:ext cx="5519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注釋：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 2" panose="05020102010507070707" pitchFamily="18" charset="2"/>
              <a:buChar char="j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蓬餌：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重陽糕。中國古人在重陽節吃的一種糕點，餌，音「膩」。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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菊華：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菊花。華，即花。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l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舒：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開。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m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黍米：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一種中國北方常見的穀物，可製成麪粉，亦可釀酒。黍，音「暑」。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4000" b="1" dirty="0">
                <a:solidFill>
                  <a:srgbClr val="794E4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茱萸</a:t>
            </a:r>
            <a:r>
              <a:rPr lang="zh-CN" altLang="en-US" sz="4000" b="1" dirty="0">
                <a:solidFill>
                  <a:srgbClr val="794E4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的文化涵義：</a:t>
            </a:r>
            <a:r>
              <a:rPr lang="zh-TW" altLang="en-US" sz="4000" b="1" dirty="0">
                <a:solidFill>
                  <a:srgbClr val="794E4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避邪翁</a:t>
            </a:r>
            <a:endParaRPr lang="zh-HK" altLang="en-US" sz="4000" b="1" dirty="0">
              <a:solidFill>
                <a:srgbClr val="794E4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47430" y="2737405"/>
            <a:ext cx="6769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椒專佞以慢慆兮，樧又欲充夫佩幃。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206165" y="1591360"/>
            <a:ext cx="4555808" cy="1080000"/>
            <a:chOff x="1206165" y="1591360"/>
            <a:chExt cx="455580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群組 7"/>
            <p:cNvGrpSpPr/>
            <p:nvPr/>
          </p:nvGrpSpPr>
          <p:grpSpPr>
            <a:xfrm>
              <a:off x="1206165" y="1591360"/>
              <a:ext cx="4555808" cy="1080000"/>
              <a:chOff x="1531841" y="1509059"/>
              <a:chExt cx="4555808" cy="1080000"/>
            </a:xfrm>
          </p:grpSpPr>
          <p:sp>
            <p:nvSpPr>
              <p:cNvPr id="10" name="平行四邊形 9"/>
              <p:cNvSpPr/>
              <p:nvPr/>
            </p:nvSpPr>
            <p:spPr>
              <a:xfrm>
                <a:off x="2110635" y="1635700"/>
                <a:ext cx="3977014" cy="826718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854E4B"/>
                  </a:gs>
                  <a:gs pos="50000">
                    <a:srgbClr val="9D5E59"/>
                  </a:gs>
                  <a:gs pos="100000">
                    <a:srgbClr val="93605C"/>
                  </a:gs>
                </a:gsLst>
                <a:lin ang="10800000" scaled="1"/>
                <a:tileRect/>
              </a:gradFill>
              <a:ln>
                <a:solidFill>
                  <a:srgbClr val="9360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531841" y="1509059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360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043020" y="1787449"/>
                <a:ext cx="2339102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屈原</a:t>
                </a:r>
                <a:r>
                  <a: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《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離騷</a:t>
                </a:r>
                <a:r>
                  <a: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》</a:t>
                </a:r>
              </a:p>
            </p:txBody>
          </p:sp>
        </p:grpSp>
        <p:pic>
          <p:nvPicPr>
            <p:cNvPr id="14" name="Graphic 4" descr="Open book">
              <a:extLst>
                <a:ext uri="{FF2B5EF4-FFF2-40B4-BE49-F238E27FC236}">
                  <a16:creationId xmlns:a16="http://schemas.microsoft.com/office/drawing/2014/main" id="{6D1C70CC-CF10-415D-9374-1A72E4DC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325902" y="1716719"/>
              <a:ext cx="828000" cy="828000"/>
            </a:xfrm>
            <a:custGeom>
              <a:avLst/>
              <a:gdLst>
                <a:gd name="connsiteX0" fmla="*/ 0 w 4141760"/>
                <a:gd name="connsiteY0" fmla="*/ 0 h 4377846"/>
                <a:gd name="connsiteX1" fmla="*/ 4141760 w 4141760"/>
                <a:gd name="connsiteY1" fmla="*/ 0 h 4377846"/>
                <a:gd name="connsiteX2" fmla="*/ 4141760 w 4141760"/>
                <a:gd name="connsiteY2" fmla="*/ 4377846 h 4377846"/>
                <a:gd name="connsiteX3" fmla="*/ 0 w 4141760"/>
                <a:gd name="connsiteY3" fmla="*/ 4377846 h 437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1760" h="4377846">
                  <a:moveTo>
                    <a:pt x="0" y="0"/>
                  </a:moveTo>
                  <a:lnTo>
                    <a:pt x="4141760" y="0"/>
                  </a:lnTo>
                  <a:lnTo>
                    <a:pt x="4141760" y="4377846"/>
                  </a:lnTo>
                  <a:lnTo>
                    <a:pt x="0" y="4377846"/>
                  </a:lnTo>
                  <a:close/>
                </a:path>
              </a:pathLst>
            </a:custGeom>
          </p:spPr>
        </p:pic>
      </p:grpSp>
      <p:grpSp>
        <p:nvGrpSpPr>
          <p:cNvPr id="20" name="群組 19"/>
          <p:cNvGrpSpPr/>
          <p:nvPr/>
        </p:nvGrpSpPr>
        <p:grpSpPr>
          <a:xfrm>
            <a:off x="1945200" y="3739346"/>
            <a:ext cx="6589200" cy="3006441"/>
            <a:chOff x="1945200" y="3619826"/>
            <a:chExt cx="6589200" cy="3006441"/>
          </a:xfrm>
          <a:gradFill flip="none" rotWithShape="1">
            <a:gsLst>
              <a:gs pos="0">
                <a:srgbClr val="FAFCF7"/>
              </a:gs>
              <a:gs pos="89000">
                <a:srgbClr val="E1EFF8"/>
              </a:gs>
              <a:gs pos="100000">
                <a:srgbClr val="D8E7F4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圓角矩形 16"/>
            <p:cNvSpPr/>
            <p:nvPr/>
          </p:nvSpPr>
          <p:spPr>
            <a:xfrm>
              <a:off x="1945200" y="3619826"/>
              <a:ext cx="6589200" cy="3006441"/>
            </a:xfrm>
            <a:prstGeom prst="roundRect">
              <a:avLst/>
            </a:prstGeom>
            <a:grpFill/>
            <a:ln w="41275" cmpd="dbl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181779" y="3788515"/>
              <a:ext cx="5838621" cy="27546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2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樧（音殺），就是吳茱萸。</a:t>
              </a:r>
              <a:endParaRPr lang="en-US" altLang="zh-TW" sz="2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  <a:t>茱萸雅號「辟邪翁」，是秋季成熟的椒科植物，重陽佩茱萸的習俗在唐代很盛行，</a:t>
              </a:r>
              <a:r>
                <a:rPr lang="en-US" altLang="zh-TW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  <a:t>《</a:t>
              </a:r>
              <a:r>
                <a:rPr lang="zh-TW" altLang="en-US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  <a:t>雜五行書</a:t>
              </a:r>
              <a:r>
                <a:rPr lang="en-US" altLang="zh-TW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  <a:t>》</a:t>
              </a:r>
              <a:r>
                <a:rPr lang="zh-TW" altLang="en-US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  <a:t>說：在屋舍旁種「白楊、茱萸三根，增年益壽，除患害也。」而懸茱萸子於室內，即有「鬼畏不入」的效果。古人認為在重陽節這一天插茱</a:t>
              </a:r>
              <a:r>
                <a:rPr lang="en-US" altLang="zh-TW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  <a:t/>
              </a:r>
              <a:br>
                <a:rPr lang="en-US" altLang="zh-TW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</a:br>
              <a:r>
                <a:rPr lang="zh-TW" altLang="en-US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  <a:t>萸可以避難消災；或佩帶於臂，或作香囊佩</a:t>
              </a:r>
              <a:r>
                <a:rPr lang="en-US" altLang="zh-TW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  <a:t/>
              </a:r>
              <a:br>
                <a:rPr lang="en-US" altLang="zh-TW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</a:br>
              <a:r>
                <a:rPr lang="zh-TW" altLang="en-US" sz="2100" b="1" dirty="0">
                  <a:solidFill>
                    <a:srgbClr val="002060"/>
                  </a:solidFill>
                  <a:latin typeface="微軟正黑體" panose="020B0604030504040204" pitchFamily="34" charset="-120"/>
                </a:rPr>
                <a:t>帶，還有插在頭上的。</a:t>
              </a:r>
              <a:endParaRPr lang="en-GB" altLang="zh-HK" sz="2100" b="1" dirty="0">
                <a:solidFill>
                  <a:srgbClr val="002060"/>
                </a:solidFill>
                <a:latin typeface="微軟正黑體" panose="020B0604030504040204" pitchFamily="34" charset="-120"/>
              </a:endParaRPr>
            </a:p>
          </p:txBody>
        </p:sp>
      </p:grpSp>
      <p:pic>
        <p:nvPicPr>
          <p:cNvPr id="18" name="圖片 17" descr="File:Magnifying glass icon mgx2.sv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65" y="2638965"/>
            <a:ext cx="1454647" cy="142405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286164" y="4211840"/>
            <a:ext cx="6143851" cy="25249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altLang="zh-HK" sz="2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85" y="5726089"/>
            <a:ext cx="1011658" cy="7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4000" b="1" dirty="0">
                <a:solidFill>
                  <a:srgbClr val="794E4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  <a:r>
              <a:rPr lang="zh-TW" altLang="en-US" sz="4000" b="1" dirty="0">
                <a:solidFill>
                  <a:srgbClr val="794E4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菊的文化涵義：</a:t>
            </a:r>
            <a:r>
              <a:rPr lang="zh-CN" altLang="en-US" sz="4000" b="1" dirty="0">
                <a:solidFill>
                  <a:srgbClr val="794E4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延壽藥</a:t>
            </a:r>
            <a:endParaRPr lang="zh-HK" altLang="en-US" sz="4000" b="1" dirty="0">
              <a:solidFill>
                <a:srgbClr val="794E4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32373" y="2737405"/>
            <a:ext cx="7064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朝飲木蘭之墜露兮，夕餐秋菊之落英。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682754" y="3399570"/>
            <a:ext cx="70647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CN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我們都知道菊是花中四君子，餐菊不但象徵高</a:t>
            </a:r>
            <a:r>
              <a:rPr lang="en-US" altLang="zh-CN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CN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CN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潔，更可延壽。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神農本草經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CN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甘菊花 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「久服利血氣，輕身，耐老，延年」。菊花因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CN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被視為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長生之藥。蘇東坡也有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後杞菊賦</a:t>
            </a:r>
            <a:r>
              <a:rPr lang="en-US" altLang="zh-TW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「吾方以杞為糧，以菊為糗</a:t>
            </a:r>
            <a:r>
              <a:rPr lang="zh-TW" altLang="en-US" sz="2200" b="1" baseline="30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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。春食苗，夏食葉，秋食花實而冬食根，庶幾乎西河、南陽之壽</a:t>
            </a:r>
            <a:r>
              <a:rPr lang="zh-TW" altLang="en-US" sz="2200" b="1" baseline="30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。」可見蘇東坡食菊，不光食苗食葉食花，冬天還要食根。</a:t>
            </a:r>
            <a:endParaRPr lang="en-GB" altLang="zh-HK" sz="2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206165" y="1591360"/>
            <a:ext cx="4555808" cy="1080000"/>
            <a:chOff x="1206165" y="1591360"/>
            <a:chExt cx="455580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2" name="群組 21"/>
            <p:cNvGrpSpPr/>
            <p:nvPr/>
          </p:nvGrpSpPr>
          <p:grpSpPr>
            <a:xfrm>
              <a:off x="1206165" y="1591360"/>
              <a:ext cx="4555808" cy="1080000"/>
              <a:chOff x="1531841" y="1509059"/>
              <a:chExt cx="4555808" cy="1080000"/>
            </a:xfrm>
          </p:grpSpPr>
          <p:sp>
            <p:nvSpPr>
              <p:cNvPr id="24" name="平行四邊形 23"/>
              <p:cNvSpPr/>
              <p:nvPr/>
            </p:nvSpPr>
            <p:spPr>
              <a:xfrm>
                <a:off x="2110635" y="1635700"/>
                <a:ext cx="3977014" cy="826718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854E4B"/>
                  </a:gs>
                  <a:gs pos="50000">
                    <a:srgbClr val="9D5E59"/>
                  </a:gs>
                  <a:gs pos="100000">
                    <a:srgbClr val="93605C"/>
                  </a:gs>
                </a:gsLst>
                <a:lin ang="10800000" scaled="1"/>
                <a:tileRect/>
              </a:gradFill>
              <a:ln>
                <a:solidFill>
                  <a:srgbClr val="9360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1531841" y="1509059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360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43020" y="1787449"/>
                <a:ext cx="2339102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屈原</a:t>
                </a:r>
                <a:r>
                  <a: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《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離騷</a:t>
                </a:r>
                <a:r>
                  <a:rPr lang="en-US" altLang="zh-TW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》</a:t>
                </a:r>
              </a:p>
            </p:txBody>
          </p:sp>
        </p:grpSp>
        <p:pic>
          <p:nvPicPr>
            <p:cNvPr id="23" name="Graphic 4" descr="Open book">
              <a:extLst>
                <a:ext uri="{FF2B5EF4-FFF2-40B4-BE49-F238E27FC236}">
                  <a16:creationId xmlns:a16="http://schemas.microsoft.com/office/drawing/2014/main" id="{6D1C70CC-CF10-415D-9374-1A72E4DC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325902" y="1716719"/>
              <a:ext cx="828000" cy="828000"/>
            </a:xfrm>
            <a:custGeom>
              <a:avLst/>
              <a:gdLst>
                <a:gd name="connsiteX0" fmla="*/ 0 w 4141760"/>
                <a:gd name="connsiteY0" fmla="*/ 0 h 4377846"/>
                <a:gd name="connsiteX1" fmla="*/ 4141760 w 4141760"/>
                <a:gd name="connsiteY1" fmla="*/ 0 h 4377846"/>
                <a:gd name="connsiteX2" fmla="*/ 4141760 w 4141760"/>
                <a:gd name="connsiteY2" fmla="*/ 4377846 h 4377846"/>
                <a:gd name="connsiteX3" fmla="*/ 0 w 4141760"/>
                <a:gd name="connsiteY3" fmla="*/ 4377846 h 437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1760" h="4377846">
                  <a:moveTo>
                    <a:pt x="0" y="0"/>
                  </a:moveTo>
                  <a:lnTo>
                    <a:pt x="4141760" y="0"/>
                  </a:lnTo>
                  <a:lnTo>
                    <a:pt x="4141760" y="4377846"/>
                  </a:lnTo>
                  <a:lnTo>
                    <a:pt x="0" y="4377846"/>
                  </a:lnTo>
                  <a:close/>
                </a:path>
              </a:pathLst>
            </a:custGeom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5" y="3476815"/>
            <a:ext cx="1163782" cy="1163782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D704BFDD-83BF-4A79-BA13-216FF39489F4}"/>
              </a:ext>
            </a:extLst>
          </p:cNvPr>
          <p:cNvSpPr txBox="1"/>
          <p:nvPr/>
        </p:nvSpPr>
        <p:spPr>
          <a:xfrm>
            <a:off x="1096206" y="5807969"/>
            <a:ext cx="7625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注釋：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 2" panose="05020102010507070707" pitchFamily="18" charset="2"/>
              <a:buChar char="j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糗：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炒熟的米、麥，這裏代指糧食。糗，音「臭」。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k"/>
            </a:pP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西河、南陽之壽：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西河，即指孔子弟子子夏，晚年居於西河，傳說活了一百歲。南陽之壽，指當時南陽酈縣的人很長壽，最長壽者傳說超過一百歲。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66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02FC1E-665F-48B8-BB0D-0B862FB8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58363"/>
            <a:ext cx="8229600" cy="25592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2400" b="1" dirty="0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現在還有哪些民間風俗與抵抗溫疫或傳染病有關呢？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長洲太平清醮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>
              <a:buNone/>
            </a:pPr>
            <a:endParaRPr lang="en-US" altLang="zh-TW" sz="1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HK" b="1" dirty="0">
              <a:hlinkClick r:id="rId3"/>
            </a:endParaRPr>
          </a:p>
          <a:p>
            <a:pPr marL="0" indent="0">
              <a:buNone/>
            </a:pPr>
            <a:endParaRPr lang="en-US" altLang="zh-TW" sz="1200" b="1" dirty="0"/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F1B801-1391-4EC9-BA24-40C3CDA0E476}"/>
              </a:ext>
            </a:extLst>
          </p:cNvPr>
          <p:cNvSpPr txBox="1">
            <a:spLocks/>
          </p:cNvSpPr>
          <p:nvPr/>
        </p:nvSpPr>
        <p:spPr>
          <a:xfrm>
            <a:off x="437199" y="189185"/>
            <a:ext cx="8229600" cy="994604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傳統節日與民間習俗</a:t>
            </a:r>
            <a:endParaRPr kumimoji="0" lang="zh-HK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6" name="內容版面配置區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322" t="2271" r="-2322" b="2638"/>
          <a:stretch/>
        </p:blipFill>
        <p:spPr>
          <a:xfrm>
            <a:off x="1974475" y="2709041"/>
            <a:ext cx="4923553" cy="28792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3236" y="5924718"/>
            <a:ext cx="72463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觀看教育電視「長洲太平清醮」</a:t>
            </a:r>
            <a:r>
              <a:rPr lang="en-US" altLang="zh-HK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https://www.hkedcity.net/etv/resource/1538863159</a:t>
            </a:r>
          </a:p>
        </p:txBody>
      </p:sp>
      <p:sp>
        <p:nvSpPr>
          <p:cNvPr id="9" name="投影片編號版面配置區 3"/>
          <p:cNvSpPr txBox="1">
            <a:spLocks/>
          </p:cNvSpPr>
          <p:nvPr/>
        </p:nvSpPr>
        <p:spPr bwMode="gray">
          <a:xfrm>
            <a:off x="546397" y="760889"/>
            <a:ext cx="584978" cy="39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678572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詩詞選讀</a:t>
            </a:r>
            <a:endParaRPr lang="zh-HK" alt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詩詞選讀</a:t>
            </a:r>
            <a:endParaRPr lang="zh-HK" altLang="en-US" sz="40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5649" y="1810512"/>
            <a:ext cx="677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説「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每逢佳節倍思親</a:t>
            </a: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」，自古不少耳熟佳作，都以思親為主題。鄭燮曾説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「一枝一葉總關情」。張載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正蒙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中正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所謂「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以愛己之心愛人，則盡仁。」</a:t>
            </a: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故古今墨客，不乏仁人愛物的作品，試讀以下數首。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915</TotalTime>
  <Words>1103</Words>
  <Application>Microsoft Office PowerPoint</Application>
  <PresentationFormat>如螢幕大小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 2</vt:lpstr>
      <vt:lpstr>Wingdings 3</vt:lpstr>
      <vt:lpstr>Wisp</vt:lpstr>
      <vt:lpstr>抗疫話重陽</vt:lpstr>
      <vt:lpstr>重陽登高避疫</vt:lpstr>
      <vt:lpstr>PowerPoint 簡報</vt:lpstr>
      <vt:lpstr>茱萸辟疫  菊壽延年</vt:lpstr>
      <vt:lpstr>茱萸的文化涵義：避邪翁</vt:lpstr>
      <vt:lpstr>餐菊的文化涵義：延壽藥</vt:lpstr>
      <vt:lpstr>PowerPoint 簡報</vt:lpstr>
      <vt:lpstr>詩詞選讀</vt:lpstr>
      <vt:lpstr>詩詞選讀</vt:lpstr>
      <vt:lpstr>PowerPoint 簡報</vt:lpstr>
      <vt:lpstr>PowerPoint 簡報</vt:lpstr>
      <vt:lpstr>PowerPoint 簡報</vt:lpstr>
      <vt:lpstr>名言警語 在變幻不定的環境之中，人與人之間更需要互相信任，互相幫忙，發揮守望相助的精神，團結一致，對抗疫症。試搜集一些名言警語，鼓勵自己和身邊的人。 </vt:lpstr>
      <vt:lpstr>名言警語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抗疫與文化</dc:title>
  <dc:creator>HSU, Chun-sang</dc:creator>
  <cp:lastModifiedBy>HO, Yin-ping Anita</cp:lastModifiedBy>
  <cp:revision>127</cp:revision>
  <dcterms:created xsi:type="dcterms:W3CDTF">2020-02-06T06:30:17Z</dcterms:created>
  <dcterms:modified xsi:type="dcterms:W3CDTF">2020-02-24T02:37:56Z</dcterms:modified>
</cp:coreProperties>
</file>